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5C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090EC6-8DFB-4D0A-9B23-3D508C4C4836}"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90EC6-8DFB-4D0A-9B23-3D508C4C4836}"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90EC6-8DFB-4D0A-9B23-3D508C4C4836}"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90EC6-8DFB-4D0A-9B23-3D508C4C4836}"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090EC6-8DFB-4D0A-9B23-3D508C4C4836}"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090EC6-8DFB-4D0A-9B23-3D508C4C4836}"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090EC6-8DFB-4D0A-9B23-3D508C4C4836}"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090EC6-8DFB-4D0A-9B23-3D508C4C4836}"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90EC6-8DFB-4D0A-9B23-3D508C4C4836}"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90EC6-8DFB-4D0A-9B23-3D508C4C4836}"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90EC6-8DFB-4D0A-9B23-3D508C4C4836}"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736BE-D3CF-4F1C-9E2B-6693BEC6A4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90EC6-8DFB-4D0A-9B23-3D508C4C4836}" type="datetimeFigureOut">
              <a:rPr lang="en-US" smtClean="0"/>
              <a:t>7/18/2022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736BE-D3CF-4F1C-9E2B-6693BEC6A4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ongtermcarelink.net/eldercare/ref_adult_protective_services_elder_abuse.htm" TargetMode="External"/><Relationship Id="rId2" Type="http://schemas.openxmlformats.org/officeDocument/2006/relationships/hyperlink" Target="https://www.sandiegocounty.gov/content/sdc/hhsa/programs/ais/adult_protective_services.htm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aging.ca.gov/Programs_and_Servic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yorklawfirm.com/consults/elder-abuse/" TargetMode="External"/><Relationship Id="rId2" Type="http://schemas.openxmlformats.org/officeDocument/2006/relationships/hyperlink" Target="https://yorklawfirm.com/attorneys/wendy-yor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441715"/>
          </a:xfrm>
        </p:spPr>
        <p:txBody>
          <a:bodyPr>
            <a:normAutofit fontScale="90000"/>
          </a:bodyPr>
          <a:lstStyle/>
          <a:p>
            <a:r>
              <a:rPr lang="en-US" sz="7300" b="1" dirty="0" smtClean="0">
                <a:solidFill>
                  <a:srgbClr val="145CAC"/>
                </a:solidFill>
                <a:effectLst>
                  <a:outerShdw blurRad="38100" dist="38100" dir="2700000" algn="tl">
                    <a:srgbClr val="000000">
                      <a:alpha val="43137"/>
                    </a:srgbClr>
                  </a:outerShdw>
                </a:effectLst>
              </a:rPr>
              <a:t>What are Physical </a:t>
            </a:r>
            <a:r>
              <a:rPr lang="en-US" sz="7300" b="1" dirty="0">
                <a:solidFill>
                  <a:srgbClr val="145CAC"/>
                </a:solidFill>
                <a:effectLst>
                  <a:outerShdw blurRad="38100" dist="38100" dir="2700000" algn="tl">
                    <a:srgbClr val="000000">
                      <a:alpha val="43137"/>
                    </a:srgbClr>
                  </a:outerShdw>
                </a:effectLst>
              </a:rPr>
              <a:t>Abuse</a:t>
            </a:r>
            <a:br>
              <a:rPr lang="en-US" sz="7300" b="1" dirty="0">
                <a:solidFill>
                  <a:srgbClr val="145CAC"/>
                </a:solidFill>
                <a:effectLst>
                  <a:outerShdw blurRad="38100" dist="38100" dir="2700000" algn="tl">
                    <a:srgbClr val="000000">
                      <a:alpha val="43137"/>
                    </a:srgbClr>
                  </a:outerShdw>
                </a:effectLst>
              </a:rPr>
            </a:br>
            <a:r>
              <a:rPr lang="en-US" sz="7300" b="1" dirty="0">
                <a:solidFill>
                  <a:srgbClr val="145CAC"/>
                </a:solidFill>
                <a:effectLst>
                  <a:outerShdw blurRad="38100" dist="38100" dir="2700000" algn="tl">
                    <a:srgbClr val="000000">
                      <a:alpha val="43137"/>
                    </a:srgbClr>
                  </a:outerShdw>
                </a:effectLst>
              </a:rPr>
              <a:t>Sexual </a:t>
            </a:r>
            <a:r>
              <a:rPr lang="en-US" sz="7300" b="1" dirty="0" smtClean="0">
                <a:solidFill>
                  <a:srgbClr val="145CAC"/>
                </a:solidFill>
                <a:effectLst>
                  <a:outerShdw blurRad="38100" dist="38100" dir="2700000" algn="tl">
                    <a:srgbClr val="000000">
                      <a:alpha val="43137"/>
                    </a:srgbClr>
                  </a:outerShdw>
                </a:effectLst>
              </a:rPr>
              <a:t>Abuse, and its common causes?</a:t>
            </a:r>
            <a:r>
              <a:rPr lang="en-US" dirty="0"/>
              <a:t/>
            </a:r>
            <a:br>
              <a:rPr lang="en-US" dirty="0"/>
            </a:br>
            <a:endParaRPr lang="en-US" dirty="0"/>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lstStyle/>
          <a:p>
            <a:r>
              <a:rPr lang="en-US" b="1" dirty="0" smtClean="0">
                <a:solidFill>
                  <a:srgbClr val="145CAC"/>
                </a:solidFill>
                <a:effectLst>
                  <a:outerShdw blurRad="38100" dist="38100" dir="2700000" algn="tl">
                    <a:srgbClr val="000000">
                      <a:alpha val="43137"/>
                    </a:srgbClr>
                  </a:outerShdw>
                </a:effectLst>
              </a:rPr>
              <a:t>Physical Abuse</a:t>
            </a:r>
            <a:endParaRPr lang="en-US" dirty="0"/>
          </a:p>
        </p:txBody>
      </p:sp>
      <p:sp>
        <p:nvSpPr>
          <p:cNvPr id="3" name="Content Placeholder 2"/>
          <p:cNvSpPr>
            <a:spLocks noGrp="1"/>
          </p:cNvSpPr>
          <p:nvPr>
            <p:ph idx="1"/>
          </p:nvPr>
        </p:nvSpPr>
        <p:spPr>
          <a:xfrm>
            <a:off x="457200" y="1785926"/>
            <a:ext cx="8229600" cy="4857784"/>
          </a:xfrm>
        </p:spPr>
        <p:txBody>
          <a:bodyPr/>
          <a:lstStyle/>
          <a:p>
            <a:pPr>
              <a:buNone/>
            </a:pPr>
            <a:r>
              <a:rPr lang="en-US" dirty="0" smtClean="0"/>
              <a:t>    Physical </a:t>
            </a:r>
            <a:r>
              <a:rPr lang="en-US" dirty="0"/>
              <a:t>abuse is the use of force against an elderly person that results in the infliction of physical pain or impairment upon the elder.  Aside from common forms of physical abuse such as hitting or beating the patient, it can also include giving the patient too much medication or depriving the patient of essential and basic needs such as food.</a:t>
            </a:r>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lstStyle/>
          <a:p>
            <a:r>
              <a:rPr lang="en-US" b="1" dirty="0" smtClean="0">
                <a:solidFill>
                  <a:srgbClr val="145CAC"/>
                </a:solidFill>
                <a:effectLst>
                  <a:outerShdw blurRad="38100" dist="38100" dir="2700000" algn="tl">
                    <a:srgbClr val="000000">
                      <a:alpha val="43137"/>
                    </a:srgbClr>
                  </a:outerShdw>
                </a:effectLst>
              </a:rPr>
              <a:t>Sexual Abuse</a:t>
            </a:r>
            <a:endParaRPr lang="en-US" dirty="0">
              <a:solidFill>
                <a:srgbClr val="145CAC"/>
              </a:solidFill>
            </a:endParaRPr>
          </a:p>
        </p:txBody>
      </p:sp>
      <p:sp>
        <p:nvSpPr>
          <p:cNvPr id="3" name="Content Placeholder 2"/>
          <p:cNvSpPr>
            <a:spLocks noGrp="1"/>
          </p:cNvSpPr>
          <p:nvPr>
            <p:ph idx="1"/>
          </p:nvPr>
        </p:nvSpPr>
        <p:spPr>
          <a:xfrm>
            <a:off x="457200" y="2214554"/>
            <a:ext cx="8229600" cy="4429156"/>
          </a:xfrm>
        </p:spPr>
        <p:txBody>
          <a:bodyPr>
            <a:normAutofit lnSpcReduction="10000"/>
          </a:bodyPr>
          <a:lstStyle/>
          <a:p>
            <a:pPr>
              <a:buNone/>
            </a:pPr>
            <a:r>
              <a:rPr lang="en-US" dirty="0"/>
              <a:t> </a:t>
            </a:r>
            <a:r>
              <a:rPr lang="en-US" dirty="0" smtClean="0"/>
              <a:t>   Sexual </a:t>
            </a:r>
            <a:r>
              <a:rPr lang="en-US" dirty="0"/>
              <a:t>abuse is nonconsensual contact of any kind with an elder, including, but not limited to, showing the elder pornographic images, forcing the elder to perform sexual acts, rape, forcing the elder to undress, etc</a:t>
            </a:r>
            <a:r>
              <a:rPr lang="en-US" dirty="0" smtClean="0"/>
              <a:t>. </a:t>
            </a:r>
            <a:r>
              <a:rPr lang="en-US" dirty="0" smtClean="0"/>
              <a:t>Sexual abuse of an elder is any physical contact with an elder without his or her consent, including elder touching, sexual assault, rape, coerced nudity and sexually explicit photographing. </a:t>
            </a:r>
            <a:endParaRPr lang="en-US" dirty="0"/>
          </a:p>
          <a:p>
            <a:pPr>
              <a:buNone/>
            </a:pPr>
            <a:endParaRPr lang="en-US" dirty="0"/>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000132"/>
          </a:xfrm>
        </p:spPr>
        <p:txBody>
          <a:bodyPr>
            <a:normAutofit fontScale="90000"/>
          </a:bodyPr>
          <a:lstStyle/>
          <a:p>
            <a:r>
              <a:rPr lang="en-US" b="1" dirty="0">
                <a:solidFill>
                  <a:srgbClr val="145CAC"/>
                </a:solidFill>
                <a:effectLst>
                  <a:outerShdw blurRad="38100" dist="38100" dir="2700000" algn="tl">
                    <a:srgbClr val="000000">
                      <a:alpha val="43137"/>
                    </a:srgbClr>
                  </a:outerShdw>
                </a:effectLst>
              </a:rPr>
              <a:t> </a:t>
            </a:r>
            <a:r>
              <a:rPr lang="en-US" b="1" dirty="0" smtClean="0">
                <a:solidFill>
                  <a:srgbClr val="145CAC"/>
                </a:solidFill>
                <a:effectLst>
                  <a:outerShdw blurRad="38100" dist="38100" dir="2700000" algn="tl">
                    <a:srgbClr val="000000">
                      <a:alpha val="43137"/>
                    </a:srgbClr>
                  </a:outerShdw>
                </a:effectLst>
              </a:rPr>
              <a:t>Signs of </a:t>
            </a:r>
            <a:r>
              <a:rPr lang="en-US" sz="4900" b="1" dirty="0" smtClean="0">
                <a:solidFill>
                  <a:srgbClr val="145CAC"/>
                </a:solidFill>
                <a:effectLst>
                  <a:outerShdw blurRad="38100" dist="38100" dir="2700000" algn="tl">
                    <a:srgbClr val="000000">
                      <a:alpha val="43137"/>
                    </a:srgbClr>
                  </a:outerShdw>
                </a:effectLst>
              </a:rPr>
              <a:t>Sexual </a:t>
            </a:r>
            <a:r>
              <a:rPr lang="en-US" sz="4900" b="1" dirty="0">
                <a:solidFill>
                  <a:srgbClr val="145CAC"/>
                </a:solidFill>
                <a:effectLst>
                  <a:outerShdw blurRad="38100" dist="38100" dir="2700000" algn="tl">
                    <a:srgbClr val="000000">
                      <a:alpha val="43137"/>
                    </a:srgbClr>
                  </a:outerShdw>
                </a:effectLst>
              </a:rPr>
              <a:t>Abuse Of An Elder Or Disabled Adult</a:t>
            </a:r>
          </a:p>
        </p:txBody>
      </p:sp>
      <p:sp>
        <p:nvSpPr>
          <p:cNvPr id="3" name="Content Placeholder 2"/>
          <p:cNvSpPr>
            <a:spLocks noGrp="1"/>
          </p:cNvSpPr>
          <p:nvPr>
            <p:ph idx="1"/>
          </p:nvPr>
        </p:nvSpPr>
        <p:spPr>
          <a:xfrm>
            <a:off x="457200" y="2428868"/>
            <a:ext cx="8229600" cy="4214842"/>
          </a:xfrm>
        </p:spPr>
        <p:txBody>
          <a:bodyPr>
            <a:normAutofit fontScale="92500" lnSpcReduction="20000"/>
          </a:bodyPr>
          <a:lstStyle/>
          <a:p>
            <a:pPr>
              <a:buNone/>
            </a:pPr>
            <a:r>
              <a:rPr lang="en-US" sz="3500" dirty="0" smtClean="0"/>
              <a:t>    Because </a:t>
            </a:r>
            <a:r>
              <a:rPr lang="en-US" sz="3500" dirty="0"/>
              <a:t>many elders residing in nursing homes cannot effectively communicate or may be ashamed or fearful of retaliation for reporting an instance of sexual abuse, it is important to be on guard for warnings signs of abuse. Physical signs include bruises around the breasts or genitals, sexually transmitted diseases or genital infections, unexplained vaginal or anal bleeding, and torn, stained, or bloody underwear.</a:t>
            </a:r>
          </a:p>
          <a:p>
            <a:pPr>
              <a:buNone/>
            </a:pPr>
            <a:endParaRPr lang="en-US" dirty="0"/>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29600" cy="1000132"/>
          </a:xfrm>
        </p:spPr>
        <p:txBody>
          <a:bodyPr>
            <a:noAutofit/>
          </a:bodyPr>
          <a:lstStyle/>
          <a:p>
            <a:r>
              <a:rPr lang="en-US" b="1" dirty="0">
                <a:solidFill>
                  <a:srgbClr val="145CAC"/>
                </a:solidFill>
                <a:effectLst>
                  <a:outerShdw blurRad="38100" dist="38100" dir="2700000" algn="tl">
                    <a:srgbClr val="000000">
                      <a:alpha val="43137"/>
                    </a:srgbClr>
                  </a:outerShdw>
                </a:effectLst>
              </a:rPr>
              <a:t> Common Causes Of Physical Abuse Of An </a:t>
            </a:r>
            <a:r>
              <a:rPr lang="en-US" b="1" dirty="0" smtClean="0">
                <a:solidFill>
                  <a:srgbClr val="145CAC"/>
                </a:solidFill>
                <a:effectLst>
                  <a:outerShdw blurRad="38100" dist="38100" dir="2700000" algn="tl">
                    <a:srgbClr val="000000">
                      <a:alpha val="43137"/>
                    </a:srgbClr>
                  </a:outerShdw>
                </a:effectLst>
              </a:rPr>
              <a:t>Elder</a:t>
            </a:r>
            <a:endParaRPr lang="en-US" b="1" dirty="0">
              <a:solidFill>
                <a:srgbClr val="145CA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2071678"/>
            <a:ext cx="9001156" cy="4572032"/>
          </a:xfrm>
        </p:spPr>
        <p:txBody>
          <a:bodyPr>
            <a:normAutofit fontScale="62500" lnSpcReduction="20000"/>
          </a:bodyPr>
          <a:lstStyle/>
          <a:p>
            <a:pPr>
              <a:buNone/>
            </a:pPr>
            <a:r>
              <a:rPr lang="en-US" sz="4500" dirty="0" smtClean="0"/>
              <a:t>    </a:t>
            </a:r>
            <a:r>
              <a:rPr lang="en-US" sz="4500" dirty="0"/>
              <a:t>The main problem among nursing homes today is that they prioritize making money over providing quality care to their </a:t>
            </a:r>
            <a:r>
              <a:rPr lang="en-US" sz="4500" dirty="0" smtClean="0"/>
              <a:t>patients. </a:t>
            </a:r>
            <a:r>
              <a:rPr lang="en-US" sz="4500" dirty="0"/>
              <a:t>To achieve higher profits, they will often hire people who are unfit and, on top of this, inadequately train them. In addition, nursing homes will hire only the bare minimum necessary for the nursing home to function, resulting in the nursing home employees caring for more patients and having more responsibility than they can handle. Or, nursing homes fail to take steps to protect their patients from known aggressive patients who have exhibited aggression in the </a:t>
            </a:r>
            <a:r>
              <a:rPr lang="en-US" sz="4500" dirty="0" smtClean="0"/>
              <a:t>past. </a:t>
            </a:r>
            <a:r>
              <a:rPr lang="en-US" sz="4500" dirty="0"/>
              <a:t>Physical abuse can also be the result of inadequate background checks on nursing home employees.</a:t>
            </a:r>
          </a:p>
          <a:p>
            <a:pPr>
              <a:buNone/>
            </a:pPr>
            <a:endParaRPr lang="en-US" dirty="0"/>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29600" cy="1000132"/>
          </a:xfrm>
        </p:spPr>
        <p:txBody>
          <a:bodyPr>
            <a:noAutofit/>
          </a:bodyPr>
          <a:lstStyle/>
          <a:p>
            <a:r>
              <a:rPr lang="en-US" b="1" dirty="0">
                <a:solidFill>
                  <a:srgbClr val="145CAC"/>
                </a:solidFill>
                <a:effectLst>
                  <a:outerShdw blurRad="38100" dist="38100" dir="2700000" algn="tl">
                    <a:srgbClr val="000000">
                      <a:alpha val="43137"/>
                    </a:srgbClr>
                  </a:outerShdw>
                </a:effectLst>
              </a:rPr>
              <a:t> Common Causes Of </a:t>
            </a:r>
            <a:r>
              <a:rPr lang="en-US" b="1" dirty="0" smtClean="0">
                <a:solidFill>
                  <a:srgbClr val="145CAC"/>
                </a:solidFill>
                <a:effectLst>
                  <a:outerShdw blurRad="38100" dist="38100" dir="2700000" algn="tl">
                    <a:srgbClr val="000000">
                      <a:alpha val="43137"/>
                    </a:srgbClr>
                  </a:outerShdw>
                </a:effectLst>
              </a:rPr>
              <a:t>Sexual </a:t>
            </a:r>
            <a:r>
              <a:rPr lang="en-US" b="1" dirty="0">
                <a:solidFill>
                  <a:srgbClr val="145CAC"/>
                </a:solidFill>
                <a:effectLst>
                  <a:outerShdw blurRad="38100" dist="38100" dir="2700000" algn="tl">
                    <a:srgbClr val="000000">
                      <a:alpha val="43137"/>
                    </a:srgbClr>
                  </a:outerShdw>
                </a:effectLst>
              </a:rPr>
              <a:t>Abuse Of An </a:t>
            </a:r>
            <a:r>
              <a:rPr lang="en-US" b="1" dirty="0" smtClean="0">
                <a:solidFill>
                  <a:srgbClr val="145CAC"/>
                </a:solidFill>
                <a:effectLst>
                  <a:outerShdw blurRad="38100" dist="38100" dir="2700000" algn="tl">
                    <a:srgbClr val="000000">
                      <a:alpha val="43137"/>
                    </a:srgbClr>
                  </a:outerShdw>
                </a:effectLst>
              </a:rPr>
              <a:t>Elder</a:t>
            </a:r>
            <a:endParaRPr lang="en-US" b="1" dirty="0">
              <a:solidFill>
                <a:srgbClr val="145CA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2071678"/>
            <a:ext cx="9001156" cy="4572032"/>
          </a:xfrm>
        </p:spPr>
        <p:txBody>
          <a:bodyPr>
            <a:normAutofit fontScale="70000" lnSpcReduction="20000"/>
          </a:bodyPr>
          <a:lstStyle/>
          <a:p>
            <a:pPr>
              <a:buNone/>
            </a:pPr>
            <a:r>
              <a:rPr lang="en-US" sz="4500" dirty="0"/>
              <a:t> </a:t>
            </a:r>
            <a:r>
              <a:rPr lang="en-US" sz="4500" dirty="0" smtClean="0"/>
              <a:t>   </a:t>
            </a:r>
            <a:r>
              <a:rPr lang="en-US" sz="3600" dirty="0" smtClean="0"/>
              <a:t>There </a:t>
            </a:r>
            <a:r>
              <a:rPr lang="en-US" sz="3600" dirty="0"/>
              <a:t>is no one cause of sexual abuse in elders.  Sometimes it occurs because older individuals are seen as particularly “easy targets” since they are perceived as less likely to fight back or otherwise resist sexual advances.  Older victims often cannot effectively communicate the instance of abuse or are fearful of retaliation for reporting it.</a:t>
            </a:r>
          </a:p>
          <a:p>
            <a:pPr>
              <a:buNone/>
            </a:pPr>
            <a:r>
              <a:rPr lang="en-US" sz="3600" dirty="0" smtClean="0"/>
              <a:t>     Sexual </a:t>
            </a:r>
            <a:r>
              <a:rPr lang="en-US" sz="3600" dirty="0"/>
              <a:t>abuse in nursing homes can be committed by other residents or staff members.  Often times, instances of staff members who sexually abuse their patients are due to improper screening for psychological problems or criminal </a:t>
            </a:r>
            <a:r>
              <a:rPr lang="en-US" sz="3600" dirty="0" smtClean="0"/>
              <a:t>records. Unfortunately</a:t>
            </a:r>
            <a:r>
              <a:rPr lang="en-US" sz="3600" dirty="0"/>
              <a:t>, many homes are more concerned with making a profit than with providing quality health care, so they will regularly hire people who are unqualified for the positions they hold. </a:t>
            </a:r>
          </a:p>
          <a:p>
            <a:pPr>
              <a:buNone/>
            </a:pPr>
            <a:endParaRPr lang="en-US" sz="4500" dirty="0"/>
          </a:p>
          <a:p>
            <a:pPr>
              <a:buNone/>
            </a:pPr>
            <a:endParaRPr lang="en-US" dirty="0"/>
          </a:p>
        </p:txBody>
      </p:sp>
      <p:pic>
        <p:nvPicPr>
          <p:cNvPr id="4" name="Picture 3"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2984"/>
            <a:ext cx="8229600" cy="2000264"/>
          </a:xfrm>
        </p:spPr>
        <p:txBody>
          <a:bodyPr>
            <a:noAutofit/>
          </a:bodyPr>
          <a:lstStyle/>
          <a:p>
            <a:r>
              <a:rPr lang="en-US" b="1" dirty="0" smtClean="0">
                <a:solidFill>
                  <a:srgbClr val="145CAC"/>
                </a:solidFill>
                <a:effectLst>
                  <a:outerShdw blurRad="38100" dist="38100" dir="2700000" algn="tl">
                    <a:srgbClr val="000000">
                      <a:alpha val="43137"/>
                    </a:srgbClr>
                  </a:outerShdw>
                </a:effectLst>
              </a:rPr>
              <a:t>What </a:t>
            </a:r>
            <a:r>
              <a:rPr lang="en-US" b="1" dirty="0">
                <a:solidFill>
                  <a:srgbClr val="145CAC"/>
                </a:solidFill>
                <a:effectLst>
                  <a:outerShdw blurRad="38100" dist="38100" dir="2700000" algn="tl">
                    <a:srgbClr val="000000">
                      <a:alpha val="43137"/>
                    </a:srgbClr>
                  </a:outerShdw>
                </a:effectLst>
              </a:rPr>
              <a:t>You Should Do If Your Loved One Is The Victim Of Physical </a:t>
            </a:r>
            <a:r>
              <a:rPr lang="en-US" b="1" dirty="0" smtClean="0">
                <a:solidFill>
                  <a:srgbClr val="145CAC"/>
                </a:solidFill>
                <a:effectLst>
                  <a:outerShdw blurRad="38100" dist="38100" dir="2700000" algn="tl">
                    <a:srgbClr val="000000">
                      <a:alpha val="43137"/>
                    </a:srgbClr>
                  </a:outerShdw>
                </a:effectLst>
              </a:rPr>
              <a:t>Or Sexual Abuse?</a:t>
            </a:r>
            <a:r>
              <a:rPr lang="en-US" dirty="0"/>
              <a:t/>
            </a:r>
            <a:br>
              <a:rPr lang="en-US" dirty="0"/>
            </a:br>
            <a:endParaRPr lang="en-US" b="1" dirty="0">
              <a:solidFill>
                <a:srgbClr val="145CA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2857496"/>
            <a:ext cx="9001156" cy="3714776"/>
          </a:xfrm>
        </p:spPr>
        <p:txBody>
          <a:bodyPr>
            <a:normAutofit/>
          </a:bodyPr>
          <a:lstStyle/>
          <a:p>
            <a:pPr>
              <a:buNone/>
            </a:pPr>
            <a:r>
              <a:rPr lang="en-US" sz="4500" dirty="0"/>
              <a:t> </a:t>
            </a:r>
            <a:r>
              <a:rPr lang="en-US" sz="4500" dirty="0" smtClean="0"/>
              <a:t>   </a:t>
            </a:r>
            <a:r>
              <a:rPr lang="en-US" sz="2400" dirty="0"/>
              <a:t>If your loved one has been the victim of </a:t>
            </a:r>
            <a:r>
              <a:rPr lang="en-US" sz="2400" dirty="0" smtClean="0"/>
              <a:t>physical or sexual </a:t>
            </a:r>
            <a:r>
              <a:rPr lang="en-US" sz="2400" dirty="0"/>
              <a:t>abuse, contact your local Sheriff, police, or county </a:t>
            </a:r>
            <a:r>
              <a:rPr lang="en-US" sz="2400" dirty="0">
                <a:hlinkClick r:id="rId2"/>
              </a:rPr>
              <a:t>Adult Protective Services</a:t>
            </a:r>
            <a:r>
              <a:rPr lang="en-US" sz="2400" dirty="0"/>
              <a:t> (APS).  A list of </a:t>
            </a:r>
            <a:r>
              <a:rPr lang="en-US" sz="2400" dirty="0">
                <a:hlinkClick r:id="rId3"/>
              </a:rPr>
              <a:t>Adult Protective Services’ contact information</a:t>
            </a:r>
            <a:r>
              <a:rPr lang="en-US" sz="2400" dirty="0"/>
              <a:t> organized by California county is provided by the National Care planning Council. If the </a:t>
            </a:r>
            <a:r>
              <a:rPr lang="en-US" sz="2400" dirty="0" smtClean="0"/>
              <a:t>abuse </a:t>
            </a:r>
            <a:r>
              <a:rPr lang="en-US" sz="2400" dirty="0"/>
              <a:t>occurred in an assisted living facility or nursing home, call your respective Long Term Care Ombudsman. Visit the </a:t>
            </a:r>
            <a:r>
              <a:rPr lang="en-US" sz="2400" dirty="0">
                <a:hlinkClick r:id="rId4"/>
              </a:rPr>
              <a:t>California Department of Aging</a:t>
            </a:r>
            <a:r>
              <a:rPr lang="en-US" sz="2400" dirty="0"/>
              <a:t> website for a local list of contact information. Of course, make sure the patient is treated for his or her specific resulting injury.</a:t>
            </a:r>
            <a:endParaRPr lang="en-US" dirty="0"/>
          </a:p>
        </p:txBody>
      </p:sp>
      <p:pic>
        <p:nvPicPr>
          <p:cNvPr id="4" name="Picture 3" descr="C:\Users\admin\Desktop\seo data\yorklawcorp.com\images\logo image.png"/>
          <p:cNvPicPr>
            <a:picLocks noChangeAspect="1" noChangeArrowheads="1"/>
          </p:cNvPicPr>
          <p:nvPr/>
        </p:nvPicPr>
        <p:blipFill>
          <a:blip r:embed="rId5">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2143116"/>
          </a:xfrm>
        </p:spPr>
        <p:txBody>
          <a:bodyPr>
            <a:noAutofit/>
          </a:bodyPr>
          <a:lstStyle/>
          <a:p>
            <a:r>
              <a:rPr lang="en-US" b="1" dirty="0">
                <a:solidFill>
                  <a:srgbClr val="145CAC"/>
                </a:solidFill>
                <a:effectLst>
                  <a:outerShdw blurRad="38100" dist="38100" dir="2700000" algn="tl">
                    <a:srgbClr val="000000">
                      <a:alpha val="43137"/>
                    </a:srgbClr>
                  </a:outerShdw>
                </a:effectLst>
              </a:rPr>
              <a:t>Contact York Law </a:t>
            </a:r>
            <a:r>
              <a:rPr lang="en-US" b="1" dirty="0" smtClean="0">
                <a:solidFill>
                  <a:srgbClr val="145CAC"/>
                </a:solidFill>
                <a:effectLst>
                  <a:outerShdw blurRad="38100" dist="38100" dir="2700000" algn="tl">
                    <a:srgbClr val="000000">
                      <a:alpha val="43137"/>
                    </a:srgbClr>
                  </a:outerShdw>
                </a:effectLst>
              </a:rPr>
              <a:t>Firm</a:t>
            </a:r>
            <a:endParaRPr lang="en-US" b="1" dirty="0">
              <a:solidFill>
                <a:srgbClr val="145CA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85720" y="2000240"/>
            <a:ext cx="8572560" cy="4572032"/>
          </a:xfrm>
        </p:spPr>
        <p:txBody>
          <a:bodyPr>
            <a:normAutofit/>
          </a:bodyPr>
          <a:lstStyle/>
          <a:p>
            <a:pPr>
              <a:buNone/>
            </a:pPr>
            <a:r>
              <a:rPr lang="en-US" sz="2800" dirty="0" smtClean="0"/>
              <a:t>    If </a:t>
            </a:r>
            <a:r>
              <a:rPr lang="en-US" sz="2800" dirty="0"/>
              <a:t>your elderly loved one has been </a:t>
            </a:r>
            <a:r>
              <a:rPr lang="en-US" sz="2800" dirty="0" smtClean="0"/>
              <a:t>sexually, </a:t>
            </a:r>
            <a:r>
              <a:rPr lang="en-US" sz="2800" dirty="0" err="1" smtClean="0"/>
              <a:t>phyically</a:t>
            </a:r>
            <a:r>
              <a:rPr lang="en-US" sz="2800" dirty="0" smtClean="0"/>
              <a:t> </a:t>
            </a:r>
            <a:r>
              <a:rPr lang="en-US" sz="2800" dirty="0"/>
              <a:t>abused, you should speak with an experienced elder abuse attorney as you may be entitled to recovery.  Serving Sacramento, Fairfield, Roseville, Elk Grove, Folsom, Fairfield and the Bay Area, </a:t>
            </a:r>
            <a:r>
              <a:rPr lang="en-US" sz="2800" dirty="0">
                <a:hlinkClick r:id="rId2"/>
              </a:rPr>
              <a:t>Wendy York</a:t>
            </a:r>
            <a:r>
              <a:rPr lang="en-US" sz="2800" dirty="0"/>
              <a:t> and her team of legal professionals can help you determine whether you have a valid elder abuse claim. We invite you to contact our practice or fill out a </a:t>
            </a:r>
            <a:r>
              <a:rPr lang="en-US" sz="2800" dirty="0">
                <a:hlinkClick r:id="rId3"/>
              </a:rPr>
              <a:t>free case evaluation</a:t>
            </a:r>
            <a:r>
              <a:rPr lang="en-US" sz="2800" dirty="0"/>
              <a:t>.</a:t>
            </a:r>
          </a:p>
        </p:txBody>
      </p:sp>
      <p:pic>
        <p:nvPicPr>
          <p:cNvPr id="4" name="Picture 3" descr="C:\Users\admin\Desktop\seo data\yorklawcorp.com\images\logo image.png"/>
          <p:cNvPicPr>
            <a:picLocks noChangeAspect="1" noChangeArrowheads="1"/>
          </p:cNvPicPr>
          <p:nvPr/>
        </p:nvPicPr>
        <p:blipFill>
          <a:blip r:embed="rId4">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3275856" cy="876300"/>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395</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What are Physical Abuse Sexual Abuse, and its common causes? </vt:lpstr>
      <vt:lpstr>Physical Abuse</vt:lpstr>
      <vt:lpstr>Sexual Abuse</vt:lpstr>
      <vt:lpstr> Signs of Sexual Abuse Of An Elder Or Disabled Adult</vt:lpstr>
      <vt:lpstr> Common Causes Of Physical Abuse Of An Elder</vt:lpstr>
      <vt:lpstr> Common Causes Of Sexual Abuse Of An Elder</vt:lpstr>
      <vt:lpstr>What You Should Do If Your Loved One Is The Victim Of Physical Or Sexual Abuse? </vt:lpstr>
      <vt:lpstr>Contact York Law Firm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Physical Abuse Sexual Abuse, and its common causes?</dc:title>
  <dc:creator>LENOVO</dc:creator>
  <cp:lastModifiedBy>LENOVO</cp:lastModifiedBy>
  <cp:revision>6</cp:revision>
  <dcterms:created xsi:type="dcterms:W3CDTF">2022-07-18T11:26:25Z</dcterms:created>
  <dcterms:modified xsi:type="dcterms:W3CDTF">2022-07-18T11:56:23Z</dcterms:modified>
</cp:coreProperties>
</file>